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67" r:id="rId2"/>
    <p:sldId id="274" r:id="rId3"/>
    <p:sldId id="303" r:id="rId4"/>
    <p:sldId id="301" r:id="rId5"/>
    <p:sldId id="306" r:id="rId6"/>
    <p:sldId id="302" r:id="rId7"/>
    <p:sldId id="402" r:id="rId8"/>
    <p:sldId id="308" r:id="rId9"/>
    <p:sldId id="309" r:id="rId10"/>
    <p:sldId id="310" r:id="rId11"/>
    <p:sldId id="311" r:id="rId12"/>
    <p:sldId id="312" r:id="rId13"/>
    <p:sldId id="304" r:id="rId14"/>
    <p:sldId id="269" r:id="rId15"/>
    <p:sldId id="273" r:id="rId16"/>
    <p:sldId id="272" r:id="rId17"/>
    <p:sldId id="282" r:id="rId18"/>
    <p:sldId id="283" r:id="rId19"/>
    <p:sldId id="284" r:id="rId20"/>
    <p:sldId id="285" r:id="rId21"/>
    <p:sldId id="286" r:id="rId22"/>
    <p:sldId id="288" r:id="rId23"/>
    <p:sldId id="295" r:id="rId24"/>
    <p:sldId id="296" r:id="rId25"/>
    <p:sldId id="298" r:id="rId26"/>
    <p:sldId id="299" r:id="rId27"/>
    <p:sldId id="289" r:id="rId28"/>
    <p:sldId id="287" r:id="rId29"/>
    <p:sldId id="281" r:id="rId30"/>
    <p:sldId id="290" r:id="rId31"/>
    <p:sldId id="292" r:id="rId32"/>
    <p:sldId id="291" r:id="rId33"/>
    <p:sldId id="293" r:id="rId34"/>
    <p:sldId id="300" r:id="rId35"/>
    <p:sldId id="294" r:id="rId36"/>
    <p:sldId id="313" r:id="rId37"/>
    <p:sldId id="314" r:id="rId38"/>
    <p:sldId id="315" r:id="rId39"/>
    <p:sldId id="316" r:id="rId40"/>
    <p:sldId id="317" r:id="rId41"/>
    <p:sldId id="318" r:id="rId42"/>
    <p:sldId id="319" r:id="rId43"/>
    <p:sldId id="339" r:id="rId44"/>
    <p:sldId id="320" r:id="rId45"/>
    <p:sldId id="321" r:id="rId46"/>
    <p:sldId id="337" r:id="rId47"/>
    <p:sldId id="336" r:id="rId48"/>
    <p:sldId id="322" r:id="rId49"/>
    <p:sldId id="323" r:id="rId50"/>
    <p:sldId id="324" r:id="rId51"/>
    <p:sldId id="340" r:id="rId52"/>
    <p:sldId id="341" r:id="rId53"/>
    <p:sldId id="342" r:id="rId54"/>
    <p:sldId id="343" r:id="rId55"/>
    <p:sldId id="327" r:id="rId56"/>
    <p:sldId id="325" r:id="rId57"/>
    <p:sldId id="328" r:id="rId58"/>
    <p:sldId id="329" r:id="rId59"/>
    <p:sldId id="326" r:id="rId60"/>
    <p:sldId id="345" r:id="rId61"/>
    <p:sldId id="346" r:id="rId62"/>
    <p:sldId id="330" r:id="rId63"/>
    <p:sldId id="332" r:id="rId64"/>
    <p:sldId id="331" r:id="rId65"/>
    <p:sldId id="334" r:id="rId66"/>
    <p:sldId id="335" r:id="rId67"/>
    <p:sldId id="333" r:id="rId68"/>
    <p:sldId id="347" r:id="rId69"/>
    <p:sldId id="348" r:id="rId70"/>
    <p:sldId id="350" r:id="rId71"/>
    <p:sldId id="349"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71" r:id="rId90"/>
    <p:sldId id="372" r:id="rId91"/>
    <p:sldId id="368" r:id="rId92"/>
    <p:sldId id="373" r:id="rId93"/>
    <p:sldId id="369" r:id="rId94"/>
    <p:sldId id="374" r:id="rId95"/>
    <p:sldId id="370" r:id="rId96"/>
    <p:sldId id="375"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99" r:id="rId121"/>
    <p:sldId id="400" r:id="rId122"/>
    <p:sldId id="401" r:id="rId123"/>
    <p:sldId id="2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900" autoAdjust="0"/>
  </p:normalViewPr>
  <p:slideViewPr>
    <p:cSldViewPr snapToGrid="0">
      <p:cViewPr varScale="1">
        <p:scale>
          <a:sx n="69" d="100"/>
          <a:sy n="69" d="100"/>
        </p:scale>
        <p:origin x="1234" y="6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6/5/2024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6/5/2024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100</a:t>
            </a:fld>
            <a:endParaRPr lang="en-IN"/>
          </a:p>
        </p:txBody>
      </p:sp>
    </p:spTree>
    <p:extLst>
      <p:ext uri="{BB962C8B-B14F-4D97-AF65-F5344CB8AC3E}">
        <p14:creationId xmlns:p14="http://schemas.microsoft.com/office/powerpoint/2010/main" val="36852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102</a:t>
            </a:fld>
            <a:endParaRPr lang="en-IN"/>
          </a:p>
        </p:txBody>
      </p:sp>
    </p:spTree>
    <p:extLst>
      <p:ext uri="{BB962C8B-B14F-4D97-AF65-F5344CB8AC3E}">
        <p14:creationId xmlns:p14="http://schemas.microsoft.com/office/powerpoint/2010/main" val="21889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104</a:t>
            </a:fld>
            <a:endParaRPr lang="en-IN"/>
          </a:p>
        </p:txBody>
      </p:sp>
    </p:spTree>
    <p:extLst>
      <p:ext uri="{BB962C8B-B14F-4D97-AF65-F5344CB8AC3E}">
        <p14:creationId xmlns:p14="http://schemas.microsoft.com/office/powerpoint/2010/main" val="25408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109</a:t>
            </a:fld>
            <a:endParaRPr lang="en-IN"/>
          </a:p>
        </p:txBody>
      </p:sp>
    </p:spTree>
    <p:extLst>
      <p:ext uri="{BB962C8B-B14F-4D97-AF65-F5344CB8AC3E}">
        <p14:creationId xmlns:p14="http://schemas.microsoft.com/office/powerpoint/2010/main" val="413467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113</a:t>
            </a:fld>
            <a:endParaRPr lang="en-IN"/>
          </a:p>
        </p:txBody>
      </p:sp>
    </p:spTree>
    <p:extLst>
      <p:ext uri="{BB962C8B-B14F-4D97-AF65-F5344CB8AC3E}">
        <p14:creationId xmlns:p14="http://schemas.microsoft.com/office/powerpoint/2010/main" val="344344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118</a:t>
            </a:fld>
            <a:endParaRPr lang="en-IN"/>
          </a:p>
        </p:txBody>
      </p:sp>
    </p:spTree>
    <p:extLst>
      <p:ext uri="{BB962C8B-B14F-4D97-AF65-F5344CB8AC3E}">
        <p14:creationId xmlns:p14="http://schemas.microsoft.com/office/powerpoint/2010/main" val="178103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120</a:t>
            </a:fld>
            <a:endParaRPr lang="en-IN"/>
          </a:p>
        </p:txBody>
      </p:sp>
    </p:spTree>
    <p:extLst>
      <p:ext uri="{BB962C8B-B14F-4D97-AF65-F5344CB8AC3E}">
        <p14:creationId xmlns:p14="http://schemas.microsoft.com/office/powerpoint/2010/main" val="3549267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6/5/2024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6/5/2024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6/5/2024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6/5/2024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6/5/2024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6/5/2024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6/5/2024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web.dev/ttfb/"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eveloper.chrome.com/en/docs/lighthouse/performance/interactive/" TargetMode="External"/><Relationship Id="rId4" Type="http://schemas.openxmlformats.org/officeDocument/2006/relationships/hyperlink" Target="https://web.dev/first-contentful-paint/"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71D7F-AE1F-2B2A-2B11-82F457EC5E19}"/>
              </a:ext>
            </a:extLst>
          </p:cNvPr>
          <p:cNvPicPr>
            <a:picLocks noChangeAspect="1"/>
          </p:cNvPicPr>
          <p:nvPr/>
        </p:nvPicPr>
        <p:blipFill rotWithShape="1">
          <a:blip r:embed="rId3"/>
          <a:srcRect l="19665" t="42927" r="14573" b="13333"/>
          <a:stretch/>
        </p:blipFill>
        <p:spPr>
          <a:xfrm>
            <a:off x="680180" y="959004"/>
            <a:ext cx="10987758" cy="4716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78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rt showing Server Rendering with Streaming">
            <a:extLst>
              <a:ext uri="{FF2B5EF4-FFF2-40B4-BE49-F238E27FC236}">
                <a16:creationId xmlns:a16="http://schemas.microsoft.com/office/drawing/2014/main" id="{E8DB80D5-5A2C-D39C-C1CD-B2759C8D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22" y="647700"/>
            <a:ext cx="11942956" cy="556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956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9E99-6B81-4E6C-22D5-18AA64ABF5E3}"/>
              </a:ext>
            </a:extLst>
          </p:cNvPr>
          <p:cNvSpPr>
            <a:spLocks noGrp="1"/>
          </p:cNvSpPr>
          <p:nvPr>
            <p:ph type="title"/>
          </p:nvPr>
        </p:nvSpPr>
        <p:spPr>
          <a:xfrm>
            <a:off x="1295399" y="2646555"/>
            <a:ext cx="9632795" cy="2884449"/>
          </a:xfrm>
        </p:spPr>
        <p:txBody>
          <a:bodyPr>
            <a:normAutofit fontScale="90000"/>
          </a:bodyPr>
          <a:lstStyle/>
          <a:p>
            <a:pPr algn="ctr"/>
            <a:r>
              <a:rPr lang="en-US" b="0" i="0" dirty="0">
                <a:solidFill>
                  <a:srgbClr val="171717"/>
                </a:solidFill>
                <a:effectLst/>
                <a:highlight>
                  <a:srgbClr val="00FF00"/>
                </a:highlight>
                <a:latin typeface="Inter"/>
              </a:rPr>
              <a:t>Streaming is particularly beneficial when you want to prevent long data requests from blocking the page from rendering as it can reduce the </a:t>
            </a:r>
            <a:r>
              <a:rPr lang="en-US" b="0" i="0" u="none" strike="noStrike" dirty="0">
                <a:effectLst/>
                <a:highlight>
                  <a:srgbClr val="00FF00"/>
                </a:highlight>
                <a:latin typeface="Inter"/>
                <a:hlinkClick r:id="rId3"/>
              </a:rPr>
              <a:t>Time To First Byte (TTFB)</a:t>
            </a:r>
            <a:r>
              <a:rPr lang="en-US" b="0" i="0" dirty="0">
                <a:solidFill>
                  <a:srgbClr val="171717"/>
                </a:solidFill>
                <a:effectLst/>
                <a:highlight>
                  <a:srgbClr val="00FF00"/>
                </a:highlight>
                <a:latin typeface="Inter"/>
              </a:rPr>
              <a:t> and </a:t>
            </a:r>
            <a:r>
              <a:rPr lang="en-US" b="0" i="0" u="none" strike="noStrike" dirty="0">
                <a:effectLst/>
                <a:highlight>
                  <a:srgbClr val="00FF00"/>
                </a:highlight>
                <a:latin typeface="Inter"/>
                <a:hlinkClick r:id="rId4"/>
              </a:rPr>
              <a:t>First </a:t>
            </a:r>
            <a:r>
              <a:rPr lang="en-US" b="0" i="0" u="none" strike="noStrike" dirty="0" err="1">
                <a:effectLst/>
                <a:highlight>
                  <a:srgbClr val="00FF00"/>
                </a:highlight>
                <a:latin typeface="Inter"/>
                <a:hlinkClick r:id="rId4"/>
              </a:rPr>
              <a:t>Contentful</a:t>
            </a:r>
            <a:r>
              <a:rPr lang="en-US" b="0" i="0" u="none" strike="noStrike" dirty="0">
                <a:effectLst/>
                <a:highlight>
                  <a:srgbClr val="00FF00"/>
                </a:highlight>
                <a:latin typeface="Inter"/>
                <a:hlinkClick r:id="rId4"/>
              </a:rPr>
              <a:t> Paint (FCP)</a:t>
            </a:r>
            <a:r>
              <a:rPr lang="en-US" b="0" i="0" dirty="0">
                <a:solidFill>
                  <a:srgbClr val="171717"/>
                </a:solidFill>
                <a:effectLst/>
                <a:highlight>
                  <a:srgbClr val="00FF00"/>
                </a:highlight>
                <a:latin typeface="Inter"/>
              </a:rPr>
              <a:t>. It also helps improve </a:t>
            </a:r>
            <a:r>
              <a:rPr lang="en-US" b="0" i="0" u="none" strike="noStrike" dirty="0">
                <a:effectLst/>
                <a:highlight>
                  <a:srgbClr val="00FF00"/>
                </a:highlight>
                <a:latin typeface="Inter"/>
                <a:hlinkClick r:id="rId5"/>
              </a:rPr>
              <a:t>Time to Interactive (TTI)</a:t>
            </a:r>
            <a:r>
              <a:rPr lang="en-US" b="0" i="0" dirty="0">
                <a:solidFill>
                  <a:srgbClr val="171717"/>
                </a:solidFill>
                <a:effectLst/>
                <a:highlight>
                  <a:srgbClr val="00FF00"/>
                </a:highlight>
                <a:latin typeface="Inter"/>
              </a:rPr>
              <a:t>, especially on slower devices.</a:t>
            </a:r>
            <a:endParaRPr lang="en-IN" dirty="0">
              <a:highlight>
                <a:srgbClr val="00FF00"/>
              </a:highlight>
            </a:endParaRPr>
          </a:p>
        </p:txBody>
      </p:sp>
    </p:spTree>
    <p:extLst>
      <p:ext uri="{BB962C8B-B14F-4D97-AF65-F5344CB8AC3E}">
        <p14:creationId xmlns:p14="http://schemas.microsoft.com/office/powerpoint/2010/main" val="39921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8831B-AA7E-2619-63B5-F484C3300A31}"/>
              </a:ext>
            </a:extLst>
          </p:cNvPr>
          <p:cNvPicPr>
            <a:picLocks noChangeAspect="1"/>
          </p:cNvPicPr>
          <p:nvPr/>
        </p:nvPicPr>
        <p:blipFill rotWithShape="1">
          <a:blip r:embed="rId2"/>
          <a:srcRect l="19025" t="16910" r="21432" b="7642"/>
          <a:stretch/>
        </p:blipFill>
        <p:spPr>
          <a:xfrm>
            <a:off x="1003610" y="0"/>
            <a:ext cx="9267121" cy="6605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0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4C2D2-8F05-9D08-E14B-B26EDCEF1DCE}"/>
              </a:ext>
            </a:extLst>
          </p:cNvPr>
          <p:cNvSpPr txBox="1"/>
          <p:nvPr/>
        </p:nvSpPr>
        <p:spPr>
          <a:xfrm>
            <a:off x="483684" y="1575213"/>
            <a:ext cx="10756281" cy="3416320"/>
          </a:xfrm>
          <a:prstGeom prst="rect">
            <a:avLst/>
          </a:prstGeom>
          <a:noFill/>
        </p:spPr>
        <p:txBody>
          <a:bodyPr wrap="square">
            <a:spAutoFit/>
          </a:bodyPr>
          <a:lstStyle/>
          <a:p>
            <a:pPr algn="ctr"/>
            <a:r>
              <a:rPr lang="en-US" sz="3600" b="0" i="0" dirty="0">
                <a:solidFill>
                  <a:srgbClr val="171717"/>
                </a:solidFill>
                <a:effectLst/>
                <a:highlight>
                  <a:srgbClr val="00FF00"/>
                </a:highlight>
                <a:latin typeface="Inter"/>
              </a:rPr>
              <a:t>By using Suspense, you get the benefits of:</a:t>
            </a:r>
          </a:p>
          <a:p>
            <a:pPr algn="ctr">
              <a:buFont typeface="+mj-lt"/>
              <a:buAutoNum type="arabicPeriod"/>
            </a:pPr>
            <a:r>
              <a:rPr lang="en-US" sz="3600" b="1" i="0" dirty="0">
                <a:solidFill>
                  <a:srgbClr val="171717"/>
                </a:solidFill>
                <a:effectLst/>
                <a:highlight>
                  <a:srgbClr val="00FF00"/>
                </a:highlight>
                <a:latin typeface="Inter"/>
              </a:rPr>
              <a:t>Streaming Server Rendering</a:t>
            </a:r>
            <a:r>
              <a:rPr lang="en-US" sz="3600" b="0" i="0" dirty="0">
                <a:solidFill>
                  <a:srgbClr val="171717"/>
                </a:solidFill>
                <a:effectLst/>
                <a:highlight>
                  <a:srgbClr val="00FF00"/>
                </a:highlight>
                <a:latin typeface="Inter"/>
              </a:rPr>
              <a:t> - Progressively rendering HTML from the server to the client.</a:t>
            </a:r>
          </a:p>
          <a:p>
            <a:pPr algn="ctr">
              <a:buFont typeface="+mj-lt"/>
              <a:buAutoNum type="arabicPeriod"/>
            </a:pPr>
            <a:r>
              <a:rPr lang="en-US" sz="3600" b="1" i="0" dirty="0">
                <a:solidFill>
                  <a:srgbClr val="171717"/>
                </a:solidFill>
                <a:effectLst/>
                <a:highlight>
                  <a:srgbClr val="00FF00"/>
                </a:highlight>
                <a:latin typeface="Inter"/>
              </a:rPr>
              <a:t>Selective Hydration</a:t>
            </a:r>
            <a:r>
              <a:rPr lang="en-US" sz="3600" b="0" i="0" dirty="0">
                <a:solidFill>
                  <a:srgbClr val="171717"/>
                </a:solidFill>
                <a:effectLst/>
                <a:highlight>
                  <a:srgbClr val="00FF00"/>
                </a:highlight>
                <a:latin typeface="Inter"/>
              </a:rPr>
              <a:t> - React prioritizes what components to make interactive first based on user interaction.</a:t>
            </a:r>
          </a:p>
        </p:txBody>
      </p:sp>
    </p:spTree>
    <p:extLst>
      <p:ext uri="{BB962C8B-B14F-4D97-AF65-F5344CB8AC3E}">
        <p14:creationId xmlns:p14="http://schemas.microsoft.com/office/powerpoint/2010/main" val="36981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AD2D-AD2E-116F-DF48-BC66B9B1D718}"/>
              </a:ext>
            </a:extLst>
          </p:cNvPr>
          <p:cNvSpPr>
            <a:spLocks noGrp="1"/>
          </p:cNvSpPr>
          <p:nvPr>
            <p:ph type="title"/>
          </p:nvPr>
        </p:nvSpPr>
        <p:spPr>
          <a:xfrm>
            <a:off x="925823" y="3126058"/>
            <a:ext cx="9601200" cy="1219200"/>
          </a:xfrm>
        </p:spPr>
        <p:txBody>
          <a:bodyPr/>
          <a:lstStyle/>
          <a:p>
            <a:pPr algn="ctr"/>
            <a:r>
              <a:rPr lang="en-IN" dirty="0"/>
              <a:t>SEO </a:t>
            </a:r>
          </a:p>
        </p:txBody>
      </p:sp>
    </p:spTree>
    <p:extLst>
      <p:ext uri="{BB962C8B-B14F-4D97-AF65-F5344CB8AC3E}">
        <p14:creationId xmlns:p14="http://schemas.microsoft.com/office/powerpoint/2010/main" val="25531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892A-71FF-0590-48AD-39C63205DFA5}"/>
              </a:ext>
            </a:extLst>
          </p:cNvPr>
          <p:cNvSpPr>
            <a:spLocks noGrp="1"/>
          </p:cNvSpPr>
          <p:nvPr>
            <p:ph type="title"/>
          </p:nvPr>
        </p:nvSpPr>
        <p:spPr>
          <a:xfrm>
            <a:off x="1171149" y="2209800"/>
            <a:ext cx="9601200" cy="1219200"/>
          </a:xfrm>
        </p:spPr>
        <p:txBody>
          <a:bodyPr>
            <a:normAutofit fontScale="90000"/>
          </a:bodyPr>
          <a:lstStyle/>
          <a:p>
            <a:r>
              <a:rPr lang="en-US" b="1" i="0" dirty="0">
                <a:solidFill>
                  <a:srgbClr val="171717"/>
                </a:solidFill>
                <a:effectLst/>
                <a:latin typeface="Inter"/>
              </a:rPr>
              <a:t>Metadata Object and generate Metadata Options</a:t>
            </a:r>
            <a:br>
              <a:rPr lang="en-US" b="1" i="0" dirty="0">
                <a:solidFill>
                  <a:srgbClr val="171717"/>
                </a:solidFill>
                <a:effectLst/>
                <a:latin typeface="Inter"/>
              </a:rPr>
            </a:br>
            <a:endParaRPr lang="en-IN" dirty="0"/>
          </a:p>
        </p:txBody>
      </p:sp>
    </p:spTree>
    <p:extLst>
      <p:ext uri="{BB962C8B-B14F-4D97-AF65-F5344CB8AC3E}">
        <p14:creationId xmlns:p14="http://schemas.microsoft.com/office/powerpoint/2010/main" val="13758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F089B-67C4-6B8D-2CDB-587936421A7A}"/>
              </a:ext>
            </a:extLst>
          </p:cNvPr>
          <p:cNvPicPr>
            <a:picLocks noChangeAspect="1"/>
          </p:cNvPicPr>
          <p:nvPr/>
        </p:nvPicPr>
        <p:blipFill rotWithShape="1">
          <a:blip r:embed="rId2"/>
          <a:srcRect l="21677" t="24878" r="22713" b="25691"/>
          <a:stretch/>
        </p:blipFill>
        <p:spPr>
          <a:xfrm>
            <a:off x="921833" y="423746"/>
            <a:ext cx="9946890" cy="54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2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B4E19-7B85-BE03-90C2-8C01E71753B9}"/>
              </a:ext>
            </a:extLst>
          </p:cNvPr>
          <p:cNvPicPr>
            <a:picLocks noChangeAspect="1"/>
          </p:cNvPicPr>
          <p:nvPr/>
        </p:nvPicPr>
        <p:blipFill rotWithShape="1">
          <a:blip r:embed="rId2"/>
          <a:srcRect l="30000" t="13496" r="30304" b="7805"/>
          <a:stretch/>
        </p:blipFill>
        <p:spPr>
          <a:xfrm>
            <a:off x="1371600" y="223743"/>
            <a:ext cx="8664498" cy="6634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59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7C8DE7-D31C-6078-4E01-5A1B1684DEE8}"/>
              </a:ext>
            </a:extLst>
          </p:cNvPr>
          <p:cNvSpPr txBox="1"/>
          <p:nvPr/>
        </p:nvSpPr>
        <p:spPr>
          <a:xfrm>
            <a:off x="624469" y="1369344"/>
            <a:ext cx="11229278" cy="4524315"/>
          </a:xfrm>
          <a:prstGeom prst="rect">
            <a:avLst/>
          </a:prstGeom>
          <a:solidFill>
            <a:schemeClr val="accent6">
              <a:lumMod val="40000"/>
              <a:lumOff val="60000"/>
            </a:schemeClr>
          </a:solidFill>
          <a:effectLst>
            <a:outerShdw blurRad="50800" dist="38100" dir="8100000" algn="tr" rotWithShape="0">
              <a:prstClr val="black">
                <a:alpha val="40000"/>
              </a:prstClr>
            </a:outerShdw>
          </a:effectLst>
        </p:spPr>
        <p:txBody>
          <a:bodyPr wrap="square">
            <a:spAutoFit/>
          </a:bodyPr>
          <a:lstStyle/>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async</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generateMetadata</a:t>
            </a:r>
            <a:r>
              <a:rPr lang="en-IN" b="0" dirty="0">
                <a:solidFill>
                  <a:srgbClr val="000000"/>
                </a:solidFill>
                <a:effectLst/>
                <a:latin typeface="hack" panose="020B0609030202020204" pitchFamily="49" charset="0"/>
              </a:rPr>
              <a:t>({ params, </a:t>
            </a:r>
            <a:r>
              <a:rPr lang="en-IN" b="0" dirty="0" err="1">
                <a:solidFill>
                  <a:srgbClr val="000000"/>
                </a:solidFill>
                <a:effectLst/>
                <a:latin typeface="hack" panose="020B0609030202020204" pitchFamily="49" charset="0"/>
              </a:rPr>
              <a:t>searchParams</a:t>
            </a:r>
            <a:r>
              <a:rPr lang="en-IN" b="0" dirty="0">
                <a:solidFill>
                  <a:srgbClr val="000000"/>
                </a:solidFill>
                <a:effectLst/>
                <a:latin typeface="hack" panose="020B0609030202020204" pitchFamily="49" charset="0"/>
              </a:rPr>
              <a:t> }, parent) {</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read route params</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id = params.id</a:t>
            </a:r>
          </a:p>
          <a:p>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fetch data</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response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fetch(</a:t>
            </a:r>
            <a:r>
              <a:rPr lang="en-IN" b="0" dirty="0">
                <a:solidFill>
                  <a:srgbClr val="A31515"/>
                </a:solidFill>
                <a:effectLst/>
                <a:latin typeface="hack" panose="020B0609030202020204" pitchFamily="49" charset="0"/>
              </a:rPr>
              <a:t>`https://jsonplaceholder.typicode.com/todos/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todo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response.json()</a:t>
            </a:r>
          </a:p>
          <a:p>
            <a:r>
              <a:rPr lang="en-IN" b="0" dirty="0">
                <a:solidFill>
                  <a:srgbClr val="000000"/>
                </a:solidFill>
                <a:effectLst/>
                <a:latin typeface="hack" panose="020B0609030202020204" pitchFamily="49" charset="0"/>
              </a:rPr>
              <a:t>    console.log(todo)</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title: </a:t>
            </a:r>
            <a:r>
              <a:rPr lang="en-IN" b="0" dirty="0">
                <a:solidFill>
                  <a:srgbClr val="A31515"/>
                </a:solidFill>
                <a:effectLst/>
                <a:latin typeface="hack" panose="020B0609030202020204" pitchFamily="49" charset="0"/>
              </a:rPr>
              <a:t>`Todo - </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Tree>
    <p:extLst>
      <p:ext uri="{BB962C8B-B14F-4D97-AF65-F5344CB8AC3E}">
        <p14:creationId xmlns:p14="http://schemas.microsoft.com/office/powerpoint/2010/main" val="16557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08C-DD63-5AAE-7B28-E2CEB9C12579}"/>
              </a:ext>
            </a:extLst>
          </p:cNvPr>
          <p:cNvSpPr>
            <a:spLocks noGrp="1"/>
          </p:cNvSpPr>
          <p:nvPr>
            <p:ph type="title"/>
          </p:nvPr>
        </p:nvSpPr>
        <p:spPr>
          <a:xfrm>
            <a:off x="981579" y="2819400"/>
            <a:ext cx="9601200" cy="1219200"/>
          </a:xfrm>
        </p:spPr>
        <p:txBody>
          <a:bodyPr/>
          <a:lstStyle/>
          <a:p>
            <a:pPr algn="l"/>
            <a:r>
              <a:rPr lang="en-IN" b="1" i="0" dirty="0">
                <a:solidFill>
                  <a:srgbClr val="171717"/>
                </a:solidFill>
                <a:effectLst/>
                <a:latin typeface="Inter"/>
              </a:rPr>
              <a:t>Styling</a:t>
            </a:r>
          </a:p>
        </p:txBody>
      </p:sp>
    </p:spTree>
    <p:extLst>
      <p:ext uri="{BB962C8B-B14F-4D97-AF65-F5344CB8AC3E}">
        <p14:creationId xmlns:p14="http://schemas.microsoft.com/office/powerpoint/2010/main" val="138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A526-2134-E54C-C296-FB19780DF072}"/>
              </a:ext>
            </a:extLst>
          </p:cNvPr>
          <p:cNvPicPr>
            <a:picLocks noChangeAspect="1"/>
          </p:cNvPicPr>
          <p:nvPr/>
        </p:nvPicPr>
        <p:blipFill rotWithShape="1">
          <a:blip r:embed="rId2"/>
          <a:srcRect l="24146" t="23740" r="2500" b="12845"/>
          <a:stretch/>
        </p:blipFill>
        <p:spPr>
          <a:xfrm>
            <a:off x="328732" y="183995"/>
            <a:ext cx="11534536" cy="617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5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8E203-D9C4-2529-C7BF-400F4785AF0D}"/>
              </a:ext>
            </a:extLst>
          </p:cNvPr>
          <p:cNvPicPr>
            <a:picLocks noChangeAspect="1"/>
          </p:cNvPicPr>
          <p:nvPr/>
        </p:nvPicPr>
        <p:blipFill rotWithShape="1">
          <a:blip r:embed="rId2"/>
          <a:srcRect l="20610" t="35772" r="17957" b="20650"/>
          <a:stretch/>
        </p:blipFill>
        <p:spPr>
          <a:xfrm>
            <a:off x="702527" y="1003610"/>
            <a:ext cx="10377497" cy="4170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53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4F088-D320-9BB9-00A5-EDB53DBB8E04}"/>
              </a:ext>
            </a:extLst>
          </p:cNvPr>
          <p:cNvPicPr>
            <a:picLocks noChangeAspect="1"/>
          </p:cNvPicPr>
          <p:nvPr/>
        </p:nvPicPr>
        <p:blipFill rotWithShape="1">
          <a:blip r:embed="rId3"/>
          <a:srcRect l="24055" t="16260" r="2592" b="7804"/>
          <a:stretch/>
        </p:blipFill>
        <p:spPr>
          <a:xfrm>
            <a:off x="412594" y="144965"/>
            <a:ext cx="10995103" cy="640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442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02086D-0E73-8A46-498B-024FF231FE49}"/>
              </a:ext>
            </a:extLst>
          </p:cNvPr>
          <p:cNvPicPr>
            <a:picLocks noChangeAspect="1"/>
          </p:cNvPicPr>
          <p:nvPr/>
        </p:nvPicPr>
        <p:blipFill rotWithShape="1">
          <a:blip r:embed="rId2"/>
          <a:srcRect l="20031" t="12683" r="21890" b="9756"/>
          <a:stretch/>
        </p:blipFill>
        <p:spPr>
          <a:xfrm>
            <a:off x="1750741" y="0"/>
            <a:ext cx="8965581" cy="6634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75B8E5-5E40-3F93-5EC4-338449BC1BBA}"/>
              </a:ext>
            </a:extLst>
          </p:cNvPr>
          <p:cNvPicPr>
            <a:picLocks noChangeAspect="1"/>
          </p:cNvPicPr>
          <p:nvPr/>
        </p:nvPicPr>
        <p:blipFill rotWithShape="1">
          <a:blip r:embed="rId2"/>
          <a:srcRect l="11341" t="22602" r="5244" b="9106"/>
          <a:stretch/>
        </p:blipFill>
        <p:spPr>
          <a:xfrm>
            <a:off x="1011043" y="719254"/>
            <a:ext cx="10169913" cy="4683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69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15DB8-77FC-00F4-9627-F10363C49E26}"/>
              </a:ext>
            </a:extLst>
          </p:cNvPr>
          <p:cNvPicPr>
            <a:picLocks noChangeAspect="1"/>
          </p:cNvPicPr>
          <p:nvPr/>
        </p:nvPicPr>
        <p:blipFill rotWithShape="1">
          <a:blip r:embed="rId2"/>
          <a:srcRect l="17652" t="13984" r="9635" b="14796"/>
          <a:stretch/>
        </p:blipFill>
        <p:spPr>
          <a:xfrm>
            <a:off x="690866" y="451077"/>
            <a:ext cx="10810268" cy="5955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3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0513-58FB-A5DB-C7C0-DF5C2B2C4492}"/>
              </a:ext>
            </a:extLst>
          </p:cNvPr>
          <p:cNvPicPr>
            <a:picLocks noChangeAspect="1"/>
          </p:cNvPicPr>
          <p:nvPr/>
        </p:nvPicPr>
        <p:blipFill rotWithShape="1">
          <a:blip r:embed="rId2"/>
          <a:srcRect l="26616" t="13008" r="19055" b="12683"/>
          <a:stretch/>
        </p:blipFill>
        <p:spPr>
          <a:xfrm>
            <a:off x="1583472" y="0"/>
            <a:ext cx="8731406" cy="671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8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11ED2-5451-7AA8-F977-509CF18E0E73}"/>
              </a:ext>
            </a:extLst>
          </p:cNvPr>
          <p:cNvPicPr>
            <a:picLocks noChangeAspect="1"/>
          </p:cNvPicPr>
          <p:nvPr/>
        </p:nvPicPr>
        <p:blipFill rotWithShape="1">
          <a:blip r:embed="rId3"/>
          <a:srcRect l="24421" t="12195" r="13750" b="5691"/>
          <a:stretch/>
        </p:blipFill>
        <p:spPr>
          <a:xfrm>
            <a:off x="1817649" y="159308"/>
            <a:ext cx="8753706" cy="6539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40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C43D5-1C7D-3FA0-C878-0962E23A7FD8}"/>
              </a:ext>
            </a:extLst>
          </p:cNvPr>
          <p:cNvPicPr>
            <a:picLocks noChangeAspect="1"/>
          </p:cNvPicPr>
          <p:nvPr/>
        </p:nvPicPr>
        <p:blipFill rotWithShape="1">
          <a:blip r:embed="rId2"/>
          <a:srcRect l="19482" t="13984" r="5244" b="9593"/>
          <a:stretch/>
        </p:blipFill>
        <p:spPr>
          <a:xfrm>
            <a:off x="726216" y="267630"/>
            <a:ext cx="10739568" cy="6133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5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FF9621-840A-3133-D6F7-C9C49149FAB4}"/>
              </a:ext>
            </a:extLst>
          </p:cNvPr>
          <p:cNvPicPr>
            <a:picLocks noChangeAspect="1"/>
          </p:cNvPicPr>
          <p:nvPr/>
        </p:nvPicPr>
        <p:blipFill rotWithShape="1">
          <a:blip r:embed="rId3"/>
          <a:srcRect l="22043" t="22114" r="13659" b="19025"/>
          <a:stretch/>
        </p:blipFill>
        <p:spPr>
          <a:xfrm>
            <a:off x="303141" y="334537"/>
            <a:ext cx="11585717" cy="5965902"/>
          </a:xfrm>
          <a:prstGeom prst="rect">
            <a:avLst/>
          </a:prstGeom>
        </p:spPr>
      </p:pic>
    </p:spTree>
    <p:extLst>
      <p:ext uri="{BB962C8B-B14F-4D97-AF65-F5344CB8AC3E}">
        <p14:creationId xmlns:p14="http://schemas.microsoft.com/office/powerpoint/2010/main" val="37840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1375-DD2E-9AAE-37CF-74E368A4362C}"/>
              </a:ext>
            </a:extLst>
          </p:cNvPr>
          <p:cNvSpPr>
            <a:spLocks noGrp="1"/>
          </p:cNvSpPr>
          <p:nvPr>
            <p:ph type="title"/>
          </p:nvPr>
        </p:nvSpPr>
        <p:spPr>
          <a:xfrm>
            <a:off x="970428" y="2819400"/>
            <a:ext cx="9601200" cy="1219200"/>
          </a:xfrm>
        </p:spPr>
        <p:txBody>
          <a:bodyPr/>
          <a:lstStyle/>
          <a:p>
            <a:r>
              <a:rPr lang="en-IN" dirty="0"/>
              <a:t>Google Fonts</a:t>
            </a:r>
          </a:p>
        </p:txBody>
      </p:sp>
    </p:spTree>
    <p:extLst>
      <p:ext uri="{BB962C8B-B14F-4D97-AF65-F5344CB8AC3E}">
        <p14:creationId xmlns:p14="http://schemas.microsoft.com/office/powerpoint/2010/main" val="15450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22E32-BB69-AD36-8206-7BCDB4771B0B}"/>
              </a:ext>
            </a:extLst>
          </p:cNvPr>
          <p:cNvPicPr>
            <a:picLocks noChangeAspect="1"/>
          </p:cNvPicPr>
          <p:nvPr/>
        </p:nvPicPr>
        <p:blipFill rotWithShape="1">
          <a:blip r:embed="rId2"/>
          <a:srcRect l="21250" t="19350" r="20244" b="16586"/>
          <a:stretch/>
        </p:blipFill>
        <p:spPr>
          <a:xfrm>
            <a:off x="122663" y="0"/>
            <a:ext cx="12069337" cy="7041290"/>
          </a:xfrm>
          <a:prstGeom prst="rect">
            <a:avLst/>
          </a:prstGeom>
        </p:spPr>
      </p:pic>
    </p:spTree>
    <p:extLst>
      <p:ext uri="{BB962C8B-B14F-4D97-AF65-F5344CB8AC3E}">
        <p14:creationId xmlns:p14="http://schemas.microsoft.com/office/powerpoint/2010/main" val="312821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 </a:t>
            </a:r>
            <a:r>
              <a:rPr lang="en-US"/>
              <a:t>(layout.js)</a:t>
            </a:r>
            <a:endParaRPr lang="en-US" dirty="0"/>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0" y="714720"/>
            <a:ext cx="6276513" cy="5583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AA03A7F-F705-1AC7-E394-D43386F638C1}"/>
              </a:ext>
            </a:extLst>
          </p:cNvPr>
          <p:cNvSpPr txBox="1"/>
          <p:nvPr/>
        </p:nvSpPr>
        <p:spPr>
          <a:xfrm>
            <a:off x="6667129" y="1740022"/>
            <a:ext cx="5637322" cy="3693319"/>
          </a:xfrm>
          <a:prstGeom prst="rect">
            <a:avLst/>
          </a:prstGeom>
          <a:noFill/>
        </p:spPr>
        <p:txBody>
          <a:bodyPr wrap="square">
            <a:spAutoFit/>
          </a:bodyPr>
          <a:lstStyle/>
          <a:p>
            <a:r>
              <a:rPr lang="en-IN" b="0" dirty="0">
                <a:solidFill>
                  <a:srgbClr val="A31515"/>
                </a:solidFill>
                <a:effectLst/>
                <a:latin typeface="hack" panose="020B0609030202020204" pitchFamily="49" charset="0"/>
              </a:rPr>
              <a:t>'use client'</a:t>
            </a:r>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 }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"next/navigation"</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Navigator()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router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&lt;button</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onClick</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router.push</a:t>
            </a:r>
            <a:r>
              <a:rPr lang="en-IN" b="0" dirty="0">
                <a:solidFill>
                  <a:srgbClr val="000000"/>
                </a:solidFill>
                <a:effectLst/>
                <a:latin typeface="hack" panose="020B0609030202020204" pitchFamily="49" charset="0"/>
              </a:rPr>
              <a:t>(</a:t>
            </a:r>
            <a:r>
              <a:rPr lang="en-IN" b="0" dirty="0">
                <a:solidFill>
                  <a:srgbClr val="A31515"/>
                </a:solidFill>
                <a:effectLst/>
                <a:latin typeface="hack" panose="020B0609030202020204" pitchFamily="49" charset="0"/>
              </a:rPr>
              <a:t>'/comments'</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00"/>
                </a:solidFill>
                <a:effectLst/>
                <a:latin typeface="hack" panose="020B0609030202020204" pitchFamily="49" charset="0"/>
              </a:rPr>
              <a:t>Post</a:t>
            </a:r>
            <a:r>
              <a:rPr lang="en-IN" b="0" dirty="0">
                <a:solidFill>
                  <a:srgbClr val="800000"/>
                </a:solidFill>
                <a:effectLst/>
                <a:latin typeface="hack" panose="020B0609030202020204" pitchFamily="49" charset="0"/>
              </a:rPr>
              <a:t>&lt;/button&gt;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EB75C-6EDA-FDB5-AF0E-AAAFEC068A8A}"/>
              </a:ext>
            </a:extLst>
          </p:cNvPr>
          <p:cNvPicPr>
            <a:picLocks noChangeAspect="1"/>
          </p:cNvPicPr>
          <p:nvPr/>
        </p:nvPicPr>
        <p:blipFill rotWithShape="1">
          <a:blip r:embed="rId2"/>
          <a:srcRect l="27896" t="18989" r="27470" b="5819"/>
          <a:stretch/>
        </p:blipFill>
        <p:spPr>
          <a:xfrm>
            <a:off x="1014762" y="211873"/>
            <a:ext cx="9835375" cy="6434253"/>
          </a:xfrm>
          <a:prstGeom prst="rect">
            <a:avLst/>
          </a:prstGeom>
        </p:spPr>
      </p:pic>
    </p:spTree>
    <p:extLst>
      <p:ext uri="{BB962C8B-B14F-4D97-AF65-F5344CB8AC3E}">
        <p14:creationId xmlns:p14="http://schemas.microsoft.com/office/powerpoint/2010/main" val="26784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CD3-DFA5-B5F6-9461-CF5F5A48E9B2}"/>
              </a:ext>
            </a:extLst>
          </p:cNvPr>
          <p:cNvSpPr>
            <a:spLocks noGrp="1"/>
          </p:cNvSpPr>
          <p:nvPr>
            <p:ph type="title"/>
          </p:nvPr>
        </p:nvSpPr>
        <p:spPr>
          <a:xfrm>
            <a:off x="1222792" y="3429000"/>
            <a:ext cx="9601200" cy="1219200"/>
          </a:xfrm>
        </p:spPr>
        <p:txBody>
          <a:bodyPr/>
          <a:lstStyle/>
          <a:p>
            <a:pPr algn="ctr"/>
            <a:r>
              <a:rPr lang="en-IN" dirty="0"/>
              <a:t>Instant Loading States</a:t>
            </a:r>
            <a:br>
              <a:rPr lang="en-IN" dirty="0"/>
            </a:br>
            <a:endParaRPr lang="en-IN" dirty="0"/>
          </a:p>
        </p:txBody>
      </p:sp>
    </p:spTree>
    <p:extLst>
      <p:ext uri="{BB962C8B-B14F-4D97-AF65-F5344CB8AC3E}">
        <p14:creationId xmlns:p14="http://schemas.microsoft.com/office/powerpoint/2010/main" val="17095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5A33-9E10-BE95-DC87-9263E6A8888D}"/>
              </a:ext>
            </a:extLst>
          </p:cNvPr>
          <p:cNvSpPr>
            <a:spLocks noGrp="1"/>
          </p:cNvSpPr>
          <p:nvPr>
            <p:ph type="title"/>
          </p:nvPr>
        </p:nvSpPr>
        <p:spPr>
          <a:xfrm>
            <a:off x="1235106" y="332912"/>
            <a:ext cx="9721788" cy="6192175"/>
          </a:xfr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b="1" dirty="0">
                <a:solidFill>
                  <a:srgbClr val="FF0000"/>
                </a:solidFill>
                <a:highlight>
                  <a:srgbClr val="00FF00"/>
                </a:highlight>
              </a:rPr>
              <a:t>An instant loading state is fallback UI that is shown immediately upon navigation. </a:t>
            </a:r>
            <a:br>
              <a:rPr lang="en-US" b="1" dirty="0">
                <a:solidFill>
                  <a:srgbClr val="FF0000"/>
                </a:solidFill>
                <a:highlight>
                  <a:srgbClr val="00FF00"/>
                </a:highlight>
              </a:rPr>
            </a:br>
            <a:br>
              <a:rPr lang="en-US" b="1" dirty="0">
                <a:solidFill>
                  <a:srgbClr val="FF0000"/>
                </a:solidFill>
                <a:highlight>
                  <a:srgbClr val="00FF00"/>
                </a:highlight>
              </a:rPr>
            </a:br>
            <a:r>
              <a:rPr lang="en-US" b="1" dirty="0">
                <a:solidFill>
                  <a:srgbClr val="0070C0"/>
                </a:solidFill>
              </a:rPr>
              <a:t>You can pre-render loading indicators such as skeletons and spinners, or a small but meaningful part of future screens such as a cover photo, title, etc</a:t>
            </a:r>
            <a:r>
              <a:rPr lang="en-US" b="1" dirty="0">
                <a:solidFill>
                  <a:srgbClr val="FF0000"/>
                </a:solidFill>
              </a:rPr>
              <a:t>.</a:t>
            </a:r>
            <a:br>
              <a:rPr lang="en-US" b="1" dirty="0">
                <a:solidFill>
                  <a:srgbClr val="FF0000"/>
                </a:solidFill>
              </a:rPr>
            </a:br>
            <a:r>
              <a:rPr lang="en-US" dirty="0"/>
              <a:t> </a:t>
            </a:r>
            <a:r>
              <a:rPr lang="en-US" dirty="0">
                <a:highlight>
                  <a:srgbClr val="00FF00"/>
                </a:highlight>
              </a:rPr>
              <a:t>This helps users understand the app is responding and provides a better user experience.</a:t>
            </a:r>
            <a:br>
              <a:rPr lang="en-US" dirty="0"/>
            </a:br>
            <a:br>
              <a:rPr lang="en-US" dirty="0"/>
            </a:br>
            <a:r>
              <a:rPr lang="en-US" b="1" dirty="0">
                <a:solidFill>
                  <a:srgbClr val="FF0000"/>
                </a:solidFill>
              </a:rPr>
              <a:t>Create a loading state by adding a loading.js file inside a folder.</a:t>
            </a:r>
            <a:endParaRPr lang="en-IN" b="1" dirty="0">
              <a:solidFill>
                <a:srgbClr val="FF0000"/>
              </a:solidFill>
            </a:endParaRPr>
          </a:p>
        </p:txBody>
      </p:sp>
    </p:spTree>
    <p:extLst>
      <p:ext uri="{BB962C8B-B14F-4D97-AF65-F5344CB8AC3E}">
        <p14:creationId xmlns:p14="http://schemas.microsoft.com/office/powerpoint/2010/main" val="107081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B6AB2-FD09-82CD-004F-0CBDF6B9F76F}"/>
              </a:ext>
            </a:extLst>
          </p:cNvPr>
          <p:cNvSpPr txBox="1"/>
          <p:nvPr/>
        </p:nvSpPr>
        <p:spPr>
          <a:xfrm>
            <a:off x="1573937" y="2151727"/>
            <a:ext cx="8813306" cy="2554545"/>
          </a:xfrm>
          <a:prstGeom prst="rect">
            <a:avLst/>
          </a:prstGeom>
          <a:noFill/>
        </p:spPr>
        <p:txBody>
          <a:bodyPr wrap="square">
            <a:spAutoFit/>
          </a:bodyPr>
          <a:lstStyle/>
          <a:p>
            <a:pPr algn="ctr"/>
            <a:r>
              <a:rPr lang="en-US" sz="3200" dirty="0">
                <a:solidFill>
                  <a:srgbClr val="FF0000"/>
                </a:solidFill>
                <a:highlight>
                  <a:srgbClr val="00FF00"/>
                </a:highlight>
              </a:rPr>
              <a:t>export default function Loading() {</a:t>
            </a:r>
          </a:p>
          <a:p>
            <a:pPr algn="ctr"/>
            <a:r>
              <a:rPr lang="en-US" sz="3200" dirty="0">
                <a:solidFill>
                  <a:srgbClr val="FF0000"/>
                </a:solidFill>
                <a:highlight>
                  <a:srgbClr val="00FF00"/>
                </a:highlight>
              </a:rPr>
              <a:t>  // You can add any UI inside Loading, including a Skeleton.</a:t>
            </a:r>
          </a:p>
          <a:p>
            <a:pPr algn="ctr"/>
            <a:r>
              <a:rPr lang="en-US" sz="3200" dirty="0">
                <a:solidFill>
                  <a:srgbClr val="FF0000"/>
                </a:solidFill>
                <a:highlight>
                  <a:srgbClr val="00FF00"/>
                </a:highlight>
              </a:rPr>
              <a:t>  return &lt;</a:t>
            </a:r>
            <a:r>
              <a:rPr lang="en-US" sz="3200" dirty="0" err="1">
                <a:solidFill>
                  <a:srgbClr val="FF0000"/>
                </a:solidFill>
                <a:highlight>
                  <a:srgbClr val="00FF00"/>
                </a:highlight>
              </a:rPr>
              <a:t>LoadingSkeleton</a:t>
            </a:r>
            <a:r>
              <a:rPr lang="en-US" sz="3200" dirty="0">
                <a:solidFill>
                  <a:srgbClr val="FF0000"/>
                </a:solidFill>
                <a:highlight>
                  <a:srgbClr val="00FF00"/>
                </a:highlight>
              </a:rPr>
              <a:t> /&gt;</a:t>
            </a:r>
          </a:p>
          <a:p>
            <a:pPr algn="ctr"/>
            <a:r>
              <a:rPr lang="en-US" sz="3200" dirty="0">
                <a:solidFill>
                  <a:srgbClr val="7030A0"/>
                </a:solidFill>
                <a:highlight>
                  <a:srgbClr val="00FF00"/>
                </a:highlight>
              </a:rPr>
              <a:t>}</a:t>
            </a:r>
            <a:endParaRPr lang="en-IN" sz="3200" dirty="0">
              <a:solidFill>
                <a:srgbClr val="7030A0"/>
              </a:solidFill>
              <a:highlight>
                <a:srgbClr val="00FF00"/>
              </a:highlight>
            </a:endParaRPr>
          </a:p>
        </p:txBody>
      </p:sp>
    </p:spTree>
    <p:extLst>
      <p:ext uri="{BB962C8B-B14F-4D97-AF65-F5344CB8AC3E}">
        <p14:creationId xmlns:p14="http://schemas.microsoft.com/office/powerpoint/2010/main" val="239245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120E-54B2-408C-BEDC-805F3E34D057}"/>
              </a:ext>
            </a:extLst>
          </p:cNvPr>
          <p:cNvSpPr>
            <a:spLocks noGrp="1"/>
          </p:cNvSpPr>
          <p:nvPr>
            <p:ph type="title"/>
          </p:nvPr>
        </p:nvSpPr>
        <p:spPr>
          <a:xfrm>
            <a:off x="1205036" y="2701771"/>
            <a:ext cx="9601200" cy="1219200"/>
          </a:xfrm>
        </p:spPr>
        <p:txBody>
          <a:bodyPr/>
          <a:lstStyle/>
          <a:p>
            <a:pPr algn="ctr"/>
            <a:r>
              <a:rPr lang="en-IN" b="1" dirty="0"/>
              <a:t>Streaming</a:t>
            </a:r>
          </a:p>
        </p:txBody>
      </p:sp>
    </p:spTree>
    <p:extLst>
      <p:ext uri="{BB962C8B-B14F-4D97-AF65-F5344CB8AC3E}">
        <p14:creationId xmlns:p14="http://schemas.microsoft.com/office/powerpoint/2010/main" val="42115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DF3ED-0F1A-C60A-8C11-050FEEC4D9F9}"/>
              </a:ext>
            </a:extLst>
          </p:cNvPr>
          <p:cNvPicPr>
            <a:picLocks noChangeAspect="1"/>
          </p:cNvPicPr>
          <p:nvPr/>
        </p:nvPicPr>
        <p:blipFill rotWithShape="1">
          <a:blip r:embed="rId2"/>
          <a:srcRect l="19223" t="23734" r="5500" b="14692"/>
          <a:stretch/>
        </p:blipFill>
        <p:spPr>
          <a:xfrm>
            <a:off x="944673" y="1120584"/>
            <a:ext cx="10034229" cy="4616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78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showing Server Rendering without Streaming">
            <a:extLst>
              <a:ext uri="{FF2B5EF4-FFF2-40B4-BE49-F238E27FC236}">
                <a16:creationId xmlns:a16="http://schemas.microsoft.com/office/drawing/2014/main" id="{B7E9527C-144D-B3CC-D473-9E0D5035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12192000" cy="4664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1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ED6B-AF10-4D4B-458D-285A2DA29E70}"/>
              </a:ext>
            </a:extLst>
          </p:cNvPr>
          <p:cNvSpPr>
            <a:spLocks noGrp="1"/>
          </p:cNvSpPr>
          <p:nvPr>
            <p:ph type="title"/>
          </p:nvPr>
        </p:nvSpPr>
        <p:spPr>
          <a:xfrm>
            <a:off x="1295400" y="672483"/>
            <a:ext cx="9601200" cy="5513033"/>
          </a:xfrm>
          <a:effectLst>
            <a:outerShdw blurRad="50800" dist="38100" dir="2700000" algn="tl" rotWithShape="0">
              <a:prstClr val="black">
                <a:alpha val="40000"/>
              </a:prstClr>
            </a:outerShdw>
          </a:effectLst>
        </p:spPr>
        <p:txBody>
          <a:bodyPr>
            <a:normAutofit fontScale="90000"/>
          </a:bodyPr>
          <a:lstStyle/>
          <a:p>
            <a:pPr algn="ctr"/>
            <a:r>
              <a:rPr lang="en-US" b="0" i="0" dirty="0">
                <a:solidFill>
                  <a:srgbClr val="171717"/>
                </a:solidFill>
                <a:effectLst/>
                <a:highlight>
                  <a:srgbClr val="00FF00"/>
                </a:highlight>
                <a:latin typeface="Inter"/>
              </a:rPr>
              <a:t>These steps are sequential and blocking, meaning the server can only render the HTML for a page once all the data has been fetched. </a:t>
            </a:r>
            <a:br>
              <a:rPr lang="en-US" dirty="0">
                <a:solidFill>
                  <a:srgbClr val="171717"/>
                </a:solidFill>
                <a:highlight>
                  <a:srgbClr val="00FF00"/>
                </a:highlight>
                <a:latin typeface="Inter"/>
              </a:rPr>
            </a:br>
            <a:r>
              <a:rPr lang="en-US" dirty="0">
                <a:solidFill>
                  <a:srgbClr val="171717"/>
                </a:solidFill>
                <a:highlight>
                  <a:srgbClr val="00FF00"/>
                </a:highlight>
                <a:latin typeface="Inter"/>
              </a:rPr>
              <a:t>O</a:t>
            </a:r>
            <a:r>
              <a:rPr lang="en-US" b="0" i="0" dirty="0">
                <a:solidFill>
                  <a:srgbClr val="171717"/>
                </a:solidFill>
                <a:effectLst/>
                <a:latin typeface="Inter"/>
              </a:rPr>
              <a:t>n the client, React can only hydrate the UI once the code for all components in the page has been downloaded.</a:t>
            </a:r>
            <a:br>
              <a:rPr lang="en-US" b="0" i="0" dirty="0">
                <a:solidFill>
                  <a:srgbClr val="171717"/>
                </a:solidFill>
                <a:effectLst/>
                <a:latin typeface="Inter"/>
              </a:rPr>
            </a:br>
            <a:r>
              <a:rPr lang="en-US" b="0" i="0" dirty="0">
                <a:solidFill>
                  <a:srgbClr val="171717"/>
                </a:solidFill>
                <a:effectLst/>
                <a:highlight>
                  <a:srgbClr val="00FF00"/>
                </a:highlight>
                <a:latin typeface="Inter"/>
              </a:rPr>
              <a:t>SSR with React and Next.js helps improve the perceived loading performance by showing a non-interactive page to the user as soon as possible.</a:t>
            </a:r>
            <a:br>
              <a:rPr lang="en-US" b="0" i="0" dirty="0">
                <a:solidFill>
                  <a:srgbClr val="171717"/>
                </a:solidFill>
                <a:effectLst/>
                <a:highlight>
                  <a:srgbClr val="00FF00"/>
                </a:highlight>
                <a:latin typeface="Inter"/>
              </a:rPr>
            </a:br>
            <a:endParaRPr lang="en-IN" dirty="0">
              <a:highlight>
                <a:srgbClr val="00FF00"/>
              </a:highlight>
            </a:endParaRPr>
          </a:p>
        </p:txBody>
      </p:sp>
    </p:spTree>
    <p:extLst>
      <p:ext uri="{BB962C8B-B14F-4D97-AF65-F5344CB8AC3E}">
        <p14:creationId xmlns:p14="http://schemas.microsoft.com/office/powerpoint/2010/main" val="33482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rver Rendering without Streaming">
            <a:extLst>
              <a:ext uri="{FF2B5EF4-FFF2-40B4-BE49-F238E27FC236}">
                <a16:creationId xmlns:a16="http://schemas.microsoft.com/office/drawing/2014/main" id="{6655121D-442B-48ED-F068-762BF0F6A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167"/>
            <a:ext cx="12130637" cy="502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535A3D-D875-8622-5B5D-92B66D42F003}"/>
              </a:ext>
            </a:extLst>
          </p:cNvPr>
          <p:cNvSpPr txBox="1"/>
          <p:nvPr/>
        </p:nvSpPr>
        <p:spPr>
          <a:xfrm>
            <a:off x="2558989" y="5348770"/>
            <a:ext cx="6130030" cy="1477328"/>
          </a:xfrm>
          <a:prstGeom prst="rect">
            <a:avLst/>
          </a:prstGeom>
          <a:noFill/>
        </p:spPr>
        <p:txBody>
          <a:bodyPr wrap="square">
            <a:spAutoFit/>
          </a:bodyPr>
          <a:lstStyle/>
          <a:p>
            <a:pPr algn="ctr"/>
            <a:r>
              <a:rPr lang="en-US" sz="2400" b="1" dirty="0">
                <a:highlight>
                  <a:srgbClr val="00FF00"/>
                </a:highlight>
              </a:rPr>
              <a:t>However, it can still be slow as all data fetching on server needs to be completed before the page can be shown to the user.</a:t>
            </a:r>
          </a:p>
          <a:p>
            <a:endParaRPr lang="en-US" dirty="0"/>
          </a:p>
        </p:txBody>
      </p:sp>
    </p:spTree>
    <p:extLst>
      <p:ext uri="{BB962C8B-B14F-4D97-AF65-F5344CB8AC3E}">
        <p14:creationId xmlns:p14="http://schemas.microsoft.com/office/powerpoint/2010/main" val="25487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F35E-0031-5B7D-0A2A-C43023C1E82C}"/>
              </a:ext>
            </a:extLst>
          </p:cNvPr>
          <p:cNvSpPr>
            <a:spLocks noGrp="1"/>
          </p:cNvSpPr>
          <p:nvPr>
            <p:ph type="title"/>
          </p:nvPr>
        </p:nvSpPr>
        <p:spPr>
          <a:xfrm>
            <a:off x="724830" y="301083"/>
            <a:ext cx="9642828" cy="1549875"/>
          </a:xfrm>
        </p:spPr>
        <p:txBody>
          <a:bodyPr>
            <a:normAutofit fontScale="90000"/>
          </a:bodyPr>
          <a:lstStyle/>
          <a:p>
            <a:r>
              <a:rPr lang="en-US" b="1" i="0" dirty="0">
                <a:solidFill>
                  <a:srgbClr val="171717"/>
                </a:solidFill>
                <a:effectLst/>
                <a:latin typeface="Inter"/>
              </a:rPr>
              <a:t>Streaming</a:t>
            </a:r>
            <a:r>
              <a:rPr lang="en-US" b="0" i="0" dirty="0">
                <a:solidFill>
                  <a:srgbClr val="171717"/>
                </a:solidFill>
                <a:effectLst/>
                <a:latin typeface="Inter"/>
              </a:rPr>
              <a:t> allows you to break down the page's HTML into smaller chunks and progressively send those chunks from the server to the client</a:t>
            </a:r>
            <a:endParaRPr lang="en-IN" dirty="0"/>
          </a:p>
        </p:txBody>
      </p:sp>
      <p:pic>
        <p:nvPicPr>
          <p:cNvPr id="4098" name="Picture 2" descr="How Server Rendering with Streaming Works">
            <a:extLst>
              <a:ext uri="{FF2B5EF4-FFF2-40B4-BE49-F238E27FC236}">
                <a16:creationId xmlns:a16="http://schemas.microsoft.com/office/drawing/2014/main" id="{2C59AA0D-4DBB-2749-216D-484F4024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3" y="1850958"/>
            <a:ext cx="12164277" cy="488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13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1601</TotalTime>
  <Words>1905</Words>
  <Application>Microsoft Office PowerPoint</Application>
  <PresentationFormat>Widescreen</PresentationFormat>
  <Paragraphs>190</Paragraphs>
  <Slides>123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Instant Loading States </vt:lpstr>
      <vt:lpstr>An instant loading state is fallback UI that is shown immediately upon navigation.   You can pre-render loading indicators such as skeletons and spinners, or a small but meaningful part of future screens such as a cover photo, title, etc.  This helps users understand the app is responding and provides a better user experience.  Create a loading state by adding a loading.js file inside a folder.</vt:lpstr>
      <vt:lpstr>PowerPoint Presentation</vt:lpstr>
      <vt:lpstr>PowerPoint Presentation</vt:lpstr>
      <vt:lpstr>PowerPoint Presentation</vt:lpstr>
      <vt:lpstr>Streaming</vt:lpstr>
      <vt:lpstr>PowerPoint Presentation</vt:lpstr>
      <vt:lpstr>PowerPoint Presentation</vt:lpstr>
      <vt:lpstr>These steps are sequential and blocking, meaning the server can only render the HTML for a page once all the data has been fetched.  On the client, React can only hydrate the UI once the code for all components in the page has been downloaded. SSR with React and Next.js helps improve the perceived loading performance by showing a non-interactive page to the user as soon as possible. </vt:lpstr>
      <vt:lpstr>PowerPoint Presentation</vt:lpstr>
      <vt:lpstr>Streaming allows you to break down the page's HTML into smaller chunks and progressively send those chunks from the server to the client</vt:lpstr>
      <vt:lpstr>PowerPoint Presentation</vt:lpstr>
      <vt:lpstr>PowerPoint Presentation</vt:lpstr>
      <vt:lpstr>Streaming is particularly beneficial when you want to prevent long data requests from blocking the page from rendering as it can reduce the Time To First Byte (TTFB) and First Contentful Paint (FCP). It also helps improve Time to Interactive (TTI), especially on slower devices.</vt:lpstr>
      <vt:lpstr>PowerPoint Presentation</vt:lpstr>
      <vt:lpstr>PowerPoint Presentation</vt:lpstr>
      <vt:lpstr>SEO </vt:lpstr>
      <vt:lpstr>Metadata Object and generate Metadata Options </vt:lpstr>
      <vt:lpstr>PowerPoint Presentation</vt:lpstr>
      <vt:lpstr>PowerPoint Presentation</vt:lpstr>
      <vt:lpstr>PowerPoint Presentation</vt:lpstr>
      <vt:lpstr>Styling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Fonts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86</cp:revision>
  <dcterms:created xsi:type="dcterms:W3CDTF">2023-08-01T12:56:55Z</dcterms:created>
  <dcterms:modified xsi:type="dcterms:W3CDTF">2024-06-05T05:07:43Z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